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978408"/>
            <a:ext cx="5021183" cy="5074226"/>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6662167" y="3602038"/>
            <a:ext cx="5021183" cy="2244580"/>
          </a:xfrm>
        </p:spPr>
        <p:txBody>
          <a:bodyPr anchor="b">
            <a:normAutofit/>
          </a:bodyPr>
          <a:lstStyle>
            <a:lvl1pPr marL="0" indent="0" algn="l">
              <a:lnSpc>
                <a:spcPct val="100000"/>
              </a:lnSpc>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580A32F-E6F3-4C2E-B9E3-E47868E42511}"/>
              </a:ext>
            </a:extLst>
          </p:cNvPr>
          <p:cNvSpPr>
            <a:spLocks noGrp="1"/>
          </p:cNvSpPr>
          <p:nvPr>
            <p:ph type="dt" sz="half" idx="10"/>
          </p:nvPr>
        </p:nvSpPr>
        <p:spPr/>
        <p:txBody>
          <a:bodyPr/>
          <a:lstStyle/>
          <a:p>
            <a:fld id="{5E7AA473-D82F-4EFF-9DF7-AE6D83C51288}" type="datetime1">
              <a:rPr lang="en-US" smtClean="0"/>
              <a:t>3/29/2023</a:t>
            </a:fld>
            <a:endParaRPr lang="en-US"/>
          </a:p>
        </p:txBody>
      </p:sp>
      <p:sp>
        <p:nvSpPr>
          <p:cNvPr id="5" name="Footer Placeholder 4">
            <a:extLst>
              <a:ext uri="{FF2B5EF4-FFF2-40B4-BE49-F238E27FC236}">
                <a16:creationId xmlns:a16="http://schemas.microsoft.com/office/drawing/2014/main" id="{78806724-A87A-4231-BFD9-277482AF7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8" name="Rectangle 7">
            <a:extLst>
              <a:ext uri="{FF2B5EF4-FFF2-40B4-BE49-F238E27FC236}">
                <a16:creationId xmlns:a16="http://schemas.microsoft.com/office/drawing/2014/main" id="{F3FF94B3-6D3E-44FE-BB02-A9027C0003C7}"/>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777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p:txBody>
          <a:bodyPr/>
          <a:lstStyle/>
          <a:p>
            <a:fld id="{1E12F1F0-FE2D-4C1C-B320-8CB9BE735F0F}" type="datetime1">
              <a:rPr lang="en-US" smtClean="0"/>
              <a:t>3/29/2023</a:t>
            </a:fld>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97594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p:txBody>
          <a:bodyPr/>
          <a:lstStyle/>
          <a:p>
            <a:fld id="{2CF1B96C-10FD-4EBC-9029-9652B7535D02}" type="datetime1">
              <a:rPr lang="en-US" smtClean="0"/>
              <a:t>3/29/2023</a:t>
            </a:fld>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144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524D94C-E537-4FF3-AAF8-A85F05C31A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4B1D4-6731-4993-8609-16C1D3327986}"/>
              </a:ext>
            </a:extLst>
          </p:cNvPr>
          <p:cNvSpPr>
            <a:spLocks noGrp="1"/>
          </p:cNvSpPr>
          <p:nvPr>
            <p:ph type="dt" sz="half" idx="10"/>
          </p:nvPr>
        </p:nvSpPr>
        <p:spPr/>
        <p:txBody>
          <a:bodyPr/>
          <a:lstStyle/>
          <a:p>
            <a:fld id="{14878474-CC00-4A95-9D50-A41C12D1EEC4}" type="datetime1">
              <a:rPr lang="en-US" smtClean="0"/>
              <a:t>3/29/2023</a:t>
            </a:fld>
            <a:endParaRPr lang="en-US"/>
          </a:p>
        </p:txBody>
      </p:sp>
      <p:sp>
        <p:nvSpPr>
          <p:cNvPr id="5" name="Footer Placeholder 4">
            <a:extLst>
              <a:ext uri="{FF2B5EF4-FFF2-40B4-BE49-F238E27FC236}">
                <a16:creationId xmlns:a16="http://schemas.microsoft.com/office/drawing/2014/main" id="{3DFB7BBD-CEEB-4256-84B2-6D907E118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72451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p:spPr>
        <p:txBody>
          <a:bodyPr anchor="t">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p:txBody>
          <a:bodyPr/>
          <a:lstStyle/>
          <a:p>
            <a:fld id="{7F38C8B4-7FBB-408F-BDB9-F0496874AFB2}" type="datetime1">
              <a:rPr lang="en-US" smtClean="0"/>
              <a:t>3/29/2023</a:t>
            </a:fld>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46334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p:txBody>
          <a:bodyPr/>
          <a:lstStyle/>
          <a:p>
            <a:fld id="{2BB8EE20-A5E2-47D3-8F6D-A2BA7AB2E093}" type="datetime1">
              <a:rPr lang="en-US" smtClean="0"/>
              <a:t>3/29/2023</a:t>
            </a:fld>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61441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p:spPr>
        <p:txBody>
          <a:bodyPr/>
          <a:lstStyle/>
          <a:p>
            <a:fld id="{3382CF99-132F-413F-B7EF-71A5C33F2ED6}" type="datetime1">
              <a:rPr lang="en-US" smtClean="0"/>
              <a:t>3/29/2023</a:t>
            </a:fld>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912396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p:txBody>
          <a:bodyPr/>
          <a:lstStyle/>
          <a:p>
            <a:fld id="{1F17AE06-98E0-4D9F-A059-92C3548821BB}" type="datetime1">
              <a:rPr lang="en-US" smtClean="0"/>
              <a:t>3/29/2023</a:t>
            </a:fld>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23153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p:txBody>
          <a:bodyPr/>
          <a:lstStyle/>
          <a:p>
            <a:fld id="{FFBA00CA-3DDC-4705-B840-978EF5EA0707}" type="datetime1">
              <a:rPr lang="en-US" smtClean="0"/>
              <a:t>3/29/2023</a:t>
            </a:fld>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50435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p:txBody>
          <a:bodyPr/>
          <a:lstStyle/>
          <a:p>
            <a:fld id="{FC366D49-0BBA-4C5A-AD96-6448CA63451A}" type="datetime1">
              <a:rPr lang="en-US" smtClean="0"/>
              <a:t>3/29/2023</a:t>
            </a:fld>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792031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662168" y="987425"/>
            <a:ext cx="502700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p:txBody>
          <a:bodyPr/>
          <a:lstStyle/>
          <a:p>
            <a:fld id="{4F4EB293-A316-472D-A8B4-6947CF1A12B7}" type="datetime1">
              <a:rPr lang="en-US" smtClean="0"/>
              <a:t>3/29/2023</a:t>
            </a:fld>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cxnSp>
        <p:nvCxnSpPr>
          <p:cNvPr id="9" name="Straight Connector 8">
            <a:extLst>
              <a:ext uri="{FF2B5EF4-FFF2-40B4-BE49-F238E27FC236}">
                <a16:creationId xmlns:a16="http://schemas.microsoft.com/office/drawing/2014/main" id="{E51E4AC6-B446-4768-97EF-CA4B8261433B}"/>
              </a:ext>
            </a:extLst>
          </p:cNvPr>
          <p:cNvCxnSpPr>
            <a:cxnSpLocks/>
          </p:cNvCxnSpPr>
          <p:nvPr/>
        </p:nvCxnSpPr>
        <p:spPr>
          <a:xfrm>
            <a:off x="11689174" y="2172428"/>
            <a:ext cx="0" cy="335474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712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61AD20-E240-4E6F-AF91-689F7AEEE33A}"/>
              </a:ext>
            </a:extLst>
          </p:cNvPr>
          <p:cNvSpPr>
            <a:spLocks noGrp="1"/>
          </p:cNvSpPr>
          <p:nvPr>
            <p:ph type="title"/>
          </p:nvPr>
        </p:nvSpPr>
        <p:spPr>
          <a:xfrm>
            <a:off x="517870" y="978408"/>
            <a:ext cx="5021182" cy="487045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2E78801-35D1-4C19-BC2B-EAC7EE917E73}"/>
              </a:ext>
            </a:extLst>
          </p:cNvPr>
          <p:cNvSpPr>
            <a:spLocks noGrp="1"/>
          </p:cNvSpPr>
          <p:nvPr>
            <p:ph type="body" idx="1"/>
          </p:nvPr>
        </p:nvSpPr>
        <p:spPr>
          <a:xfrm>
            <a:off x="6662168" y="969264"/>
            <a:ext cx="5021182" cy="48704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1282A45-C5B9-4575-8E28-A35767B4D71C}"/>
              </a:ext>
            </a:extLst>
          </p:cNvPr>
          <p:cNvSpPr>
            <a:spLocks noGrp="1"/>
          </p:cNvSpPr>
          <p:nvPr>
            <p:ph type="dt" sz="half" idx="2"/>
          </p:nvPr>
        </p:nvSpPr>
        <p:spPr>
          <a:xfrm>
            <a:off x="517870" y="6420414"/>
            <a:ext cx="2743200" cy="365125"/>
          </a:xfrm>
          <a:prstGeom prst="rect">
            <a:avLst/>
          </a:prstGeom>
        </p:spPr>
        <p:txBody>
          <a:bodyPr vert="horz" lIns="91440" tIns="45720" rIns="91440" bIns="45720" rtlCol="0" anchor="ctr"/>
          <a:lstStyle>
            <a:lvl1pPr algn="l">
              <a:defRPr sz="900">
                <a:solidFill>
                  <a:schemeClr val="tx1"/>
                </a:solidFill>
              </a:defRPr>
            </a:lvl1pPr>
          </a:lstStyle>
          <a:p>
            <a:fld id="{734BCCD4-CEB1-405B-A443-DD9CBCBEA552}" type="datetime1">
              <a:rPr lang="en-US" smtClean="0"/>
              <a:t>3/29/2023</a:t>
            </a:fld>
            <a:endParaRPr lang="en-US"/>
          </a:p>
        </p:txBody>
      </p:sp>
      <p:sp>
        <p:nvSpPr>
          <p:cNvPr id="5" name="Footer Placeholder 4">
            <a:extLst>
              <a:ext uri="{FF2B5EF4-FFF2-40B4-BE49-F238E27FC236}">
                <a16:creationId xmlns:a16="http://schemas.microsoft.com/office/drawing/2014/main" id="{2E9D0933-AA03-4018-8E37-004CFB9F61D6}"/>
              </a:ext>
            </a:extLst>
          </p:cNvPr>
          <p:cNvSpPr>
            <a:spLocks noGrp="1"/>
          </p:cNvSpPr>
          <p:nvPr>
            <p:ph type="ftr" sz="quarter" idx="3"/>
          </p:nvPr>
        </p:nvSpPr>
        <p:spPr>
          <a:xfrm>
            <a:off x="517870" y="97713"/>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454317" y="6420414"/>
            <a:ext cx="637909" cy="365125"/>
          </a:xfrm>
          <a:prstGeom prst="rect">
            <a:avLst/>
          </a:prstGeom>
        </p:spPr>
        <p:txBody>
          <a:bodyPr vert="horz" lIns="91440" tIns="45720" rIns="91440" bIns="45720" rtlCol="0" anchor="ctr"/>
          <a:lstStyle>
            <a:lvl1pPr algn="r">
              <a:defRPr sz="900">
                <a:solidFill>
                  <a:schemeClr val="tx1"/>
                </a:solidFill>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77010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0" r:id="rId6"/>
    <p:sldLayoutId id="2147483726" r:id="rId7"/>
    <p:sldLayoutId id="2147483727" r:id="rId8"/>
    <p:sldLayoutId id="2147483728" r:id="rId9"/>
    <p:sldLayoutId id="2147483729" r:id="rId10"/>
    <p:sldLayoutId id="2147483731" r:id="rId11"/>
  </p:sldLayoutIdLst>
  <p:hf sldNum="0" hdr="0" ft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D7F9EC8-0E2C-4023-9DD1-73BEF6B80D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517871" y="978408"/>
            <a:ext cx="5597890" cy="2591969"/>
          </a:xfrm>
        </p:spPr>
        <p:txBody>
          <a:bodyPr anchor="t">
            <a:normAutofit/>
          </a:bodyPr>
          <a:lstStyle/>
          <a:p>
            <a:pPr>
              <a:lnSpc>
                <a:spcPct val="90000"/>
              </a:lnSpc>
            </a:pPr>
            <a:r>
              <a:rPr lang="en" sz="7200" dirty="0">
                <a:solidFill>
                  <a:srgbClr val="FF0000"/>
                </a:solidFill>
                <a:ea typeface="+mj-lt"/>
                <a:cs typeface="+mj-lt"/>
              </a:rPr>
              <a:t>Silent Side-line”</a:t>
            </a:r>
            <a:endParaRPr lang="en-US" sz="7200" dirty="0">
              <a:solidFill>
                <a:srgbClr val="FF0000"/>
              </a:solidFill>
              <a:ea typeface="+mj-lt"/>
              <a:cs typeface="+mj-lt"/>
            </a:endParaRPr>
          </a:p>
        </p:txBody>
      </p:sp>
      <p:sp>
        <p:nvSpPr>
          <p:cNvPr id="3" name="Subtitle 2"/>
          <p:cNvSpPr>
            <a:spLocks noGrp="1"/>
          </p:cNvSpPr>
          <p:nvPr>
            <p:ph type="subTitle" idx="1"/>
          </p:nvPr>
        </p:nvSpPr>
        <p:spPr>
          <a:xfrm>
            <a:off x="521248" y="3058645"/>
            <a:ext cx="5695153" cy="1724029"/>
          </a:xfrm>
        </p:spPr>
        <p:txBody>
          <a:bodyPr vert="horz" lIns="91440" tIns="45720" rIns="91440" bIns="45720" rtlCol="0" anchor="t">
            <a:noAutofit/>
          </a:bodyPr>
          <a:lstStyle/>
          <a:p>
            <a:pPr>
              <a:lnSpc>
                <a:spcPct val="90000"/>
              </a:lnSpc>
            </a:pPr>
            <a:r>
              <a:rPr lang="en" sz="3200" dirty="0">
                <a:ea typeface="+mn-lt"/>
                <a:cs typeface="+mn-lt"/>
              </a:rPr>
              <a:t>A Silent Side-line for all Mayo GAA games up to and including U 14 is now in operation.</a:t>
            </a:r>
            <a:endParaRPr lang="en-US" sz="3200">
              <a:ea typeface="+mn-lt"/>
              <a:cs typeface="+mn-lt"/>
            </a:endParaRPr>
          </a:p>
          <a:p>
            <a:pPr>
              <a:lnSpc>
                <a:spcPct val="90000"/>
              </a:lnSpc>
            </a:pPr>
            <a:r>
              <a:rPr lang="en" sz="3200" dirty="0">
                <a:ea typeface="+mn-lt"/>
                <a:cs typeface="+mn-lt"/>
              </a:rPr>
              <a:t>The objective of this initiative is to create a more fair, positive and enjoyable environment for all our young players to play in.</a:t>
            </a:r>
            <a:endParaRPr lang="en-US" sz="3200" dirty="0">
              <a:ea typeface="+mn-lt"/>
              <a:cs typeface="+mn-lt"/>
            </a:endParaRPr>
          </a:p>
          <a:p>
            <a:pPr>
              <a:lnSpc>
                <a:spcPct val="90000"/>
              </a:lnSpc>
            </a:pPr>
            <a:endParaRPr lang="en-US" sz="1900">
              <a:cs typeface="Calibri"/>
            </a:endParaRPr>
          </a:p>
        </p:txBody>
      </p:sp>
      <p:sp>
        <p:nvSpPr>
          <p:cNvPr id="11" name="Rectangle 10">
            <a:extLst>
              <a:ext uri="{FF2B5EF4-FFF2-40B4-BE49-F238E27FC236}">
                <a16:creationId xmlns:a16="http://schemas.microsoft.com/office/drawing/2014/main" id="{AACEB7BF-F8E5-4078-97E4-4276495F2B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text, clipart&#10;&#10;Description automatically generated">
            <a:extLst>
              <a:ext uri="{FF2B5EF4-FFF2-40B4-BE49-F238E27FC236}">
                <a16:creationId xmlns:a16="http://schemas.microsoft.com/office/drawing/2014/main" id="{6D35FAAA-5921-5FD2-8E34-8F84708A9853}"/>
              </a:ext>
            </a:extLst>
          </p:cNvPr>
          <p:cNvPicPr>
            <a:picLocks noChangeAspect="1"/>
          </p:cNvPicPr>
          <p:nvPr/>
        </p:nvPicPr>
        <p:blipFill>
          <a:blip r:embed="rId2"/>
          <a:stretch>
            <a:fillRect/>
          </a:stretch>
        </p:blipFill>
        <p:spPr>
          <a:xfrm>
            <a:off x="7097123" y="657369"/>
            <a:ext cx="4158374" cy="5430348"/>
          </a:xfrm>
          <a:prstGeom prst="rect">
            <a:avLst/>
          </a:prstGeom>
        </p:spPr>
      </p:pic>
      <p:sp>
        <p:nvSpPr>
          <p:cNvPr id="13" name="Rectangle 12">
            <a:extLst>
              <a:ext uri="{FF2B5EF4-FFF2-40B4-BE49-F238E27FC236}">
                <a16:creationId xmlns:a16="http://schemas.microsoft.com/office/drawing/2014/main" id="{C0301BA4-10E6-44CC-9EEC-727EDF3BC4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EE42DCE-4A4F-44C4-84E5-261B3BEEF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1EDBAD4-CA8E-4A37-A91C-CF0FBC51CD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14187B5-A167-DE6E-015D-8BFFC0F1C444}"/>
              </a:ext>
            </a:extLst>
          </p:cNvPr>
          <p:cNvSpPr>
            <a:spLocks noGrp="1"/>
          </p:cNvSpPr>
          <p:nvPr>
            <p:ph type="title"/>
          </p:nvPr>
        </p:nvSpPr>
        <p:spPr>
          <a:xfrm>
            <a:off x="517870" y="976160"/>
            <a:ext cx="6518041" cy="1934172"/>
          </a:xfrm>
        </p:spPr>
        <p:txBody>
          <a:bodyPr vert="horz" lIns="91440" tIns="45720" rIns="91440" bIns="45720" rtlCol="0">
            <a:normAutofit fontScale="90000"/>
          </a:bodyPr>
          <a:lstStyle/>
          <a:p>
            <a:pPr>
              <a:lnSpc>
                <a:spcPct val="90000"/>
              </a:lnSpc>
            </a:pPr>
            <a:endParaRPr lang="en" sz="2400" dirty="0">
              <a:ea typeface="+mj-lt"/>
              <a:cs typeface="+mj-lt"/>
            </a:endParaRPr>
          </a:p>
          <a:p>
            <a:pPr>
              <a:lnSpc>
                <a:spcPct val="90000"/>
              </a:lnSpc>
            </a:pPr>
            <a:endParaRPr lang="en-US" sz="2000" b="0" dirty="0">
              <a:ea typeface="+mj-lt"/>
              <a:cs typeface="+mj-lt"/>
            </a:endParaRPr>
          </a:p>
          <a:p>
            <a:pPr marL="285750" indent="-285750">
              <a:lnSpc>
                <a:spcPct val="90000"/>
              </a:lnSpc>
              <a:buFont typeface="Calibri"/>
              <a:buChar char="•"/>
            </a:pPr>
            <a:r>
              <a:rPr lang="en" sz="2000" b="0" dirty="0">
                <a:ea typeface="+mj-lt"/>
                <a:cs typeface="+mj-lt"/>
              </a:rPr>
              <a:t>To promote a positive, fair and enjoyable environment in our games.</a:t>
            </a:r>
            <a:endParaRPr lang="en-US" sz="2000" b="0" dirty="0">
              <a:ea typeface="+mj-lt"/>
              <a:cs typeface="+mj-lt"/>
            </a:endParaRPr>
          </a:p>
          <a:p>
            <a:pPr marL="285750" indent="-285750">
              <a:lnSpc>
                <a:spcPct val="90000"/>
              </a:lnSpc>
              <a:buFont typeface="Calibri"/>
              <a:buChar char="•"/>
            </a:pPr>
            <a:r>
              <a:rPr lang="en" sz="2000" b="0" dirty="0">
                <a:ea typeface="+mj-lt"/>
                <a:cs typeface="+mj-lt"/>
              </a:rPr>
              <a:t>To eliminate any negative </a:t>
            </a:r>
            <a:r>
              <a:rPr lang="en" sz="2000" b="0" dirty="0" err="1">
                <a:ea typeface="+mj-lt"/>
                <a:cs typeface="+mj-lt"/>
              </a:rPr>
              <a:t>behaviour</a:t>
            </a:r>
            <a:r>
              <a:rPr lang="en" sz="2000" b="0" dirty="0">
                <a:ea typeface="+mj-lt"/>
                <a:cs typeface="+mj-lt"/>
              </a:rPr>
              <a:t> towards and between players, match officials and supporters.</a:t>
            </a:r>
            <a:endParaRPr lang="en-US" sz="2000" b="0" dirty="0">
              <a:ea typeface="+mj-lt"/>
              <a:cs typeface="+mj-lt"/>
            </a:endParaRPr>
          </a:p>
          <a:p>
            <a:pPr marL="285750" indent="-285750">
              <a:lnSpc>
                <a:spcPct val="90000"/>
              </a:lnSpc>
              <a:buFont typeface="Calibri"/>
              <a:buChar char="•"/>
            </a:pPr>
            <a:r>
              <a:rPr lang="en" sz="2000" b="0" dirty="0">
                <a:ea typeface="+mj-lt"/>
                <a:cs typeface="+mj-lt"/>
              </a:rPr>
              <a:t>To encourage parents not to get emotionally involved in the game.</a:t>
            </a:r>
            <a:endParaRPr lang="en-US" sz="2000" b="0" dirty="0">
              <a:ea typeface="+mj-lt"/>
              <a:cs typeface="+mj-lt"/>
            </a:endParaRPr>
          </a:p>
          <a:p>
            <a:pPr marL="285750" indent="-285750">
              <a:lnSpc>
                <a:spcPct val="90000"/>
              </a:lnSpc>
              <a:buFont typeface="Calibri"/>
              <a:buChar char="•"/>
            </a:pPr>
            <a:r>
              <a:rPr lang="en" sz="2000" b="0" dirty="0">
                <a:ea typeface="+mj-lt"/>
                <a:cs typeface="+mj-lt"/>
              </a:rPr>
              <a:t>To allow the children's voices to be heard when playing our games.</a:t>
            </a:r>
            <a:endParaRPr lang="en-US" sz="2000" b="0" dirty="0">
              <a:ea typeface="+mj-lt"/>
              <a:cs typeface="+mj-lt"/>
            </a:endParaRPr>
          </a:p>
          <a:p>
            <a:pPr marL="285750" indent="-285750">
              <a:lnSpc>
                <a:spcPct val="90000"/>
              </a:lnSpc>
              <a:buFont typeface="Calibri"/>
              <a:buChar char="•"/>
            </a:pPr>
            <a:r>
              <a:rPr lang="en" sz="2000" b="0" dirty="0">
                <a:ea typeface="+mj-lt"/>
                <a:cs typeface="+mj-lt"/>
              </a:rPr>
              <a:t>To enable young players to develop their communication &amp; decision making skills.</a:t>
            </a:r>
            <a:endParaRPr lang="en-US" sz="2000" b="0" dirty="0">
              <a:ea typeface="+mj-lt"/>
              <a:cs typeface="+mj-lt"/>
            </a:endParaRPr>
          </a:p>
          <a:p>
            <a:pPr marL="285750" indent="-285750">
              <a:lnSpc>
                <a:spcPct val="90000"/>
              </a:lnSpc>
              <a:buFont typeface="Calibri"/>
              <a:buChar char="•"/>
            </a:pPr>
            <a:r>
              <a:rPr lang="en" sz="2000" b="0" dirty="0">
                <a:ea typeface="+mj-lt"/>
                <a:cs typeface="+mj-lt"/>
              </a:rPr>
              <a:t>To allow our young players to make mistakes without fear of being ridiculed.</a:t>
            </a:r>
            <a:endParaRPr lang="en-US" sz="2000" b="0" dirty="0">
              <a:ea typeface="+mj-lt"/>
              <a:cs typeface="+mj-lt"/>
            </a:endParaRPr>
          </a:p>
          <a:p>
            <a:pPr marL="285750" indent="-285750">
              <a:lnSpc>
                <a:spcPct val="90000"/>
              </a:lnSpc>
              <a:buFont typeface="Calibri"/>
              <a:buChar char="•"/>
            </a:pPr>
            <a:r>
              <a:rPr lang="en" sz="2000" b="0" dirty="0">
                <a:ea typeface="+mj-lt"/>
                <a:cs typeface="+mj-lt"/>
              </a:rPr>
              <a:t>To remove any pressure on players during games.</a:t>
            </a:r>
            <a:endParaRPr lang="en-US" sz="2000" b="0" dirty="0">
              <a:ea typeface="+mj-lt"/>
              <a:cs typeface="+mj-lt"/>
            </a:endParaRPr>
          </a:p>
          <a:p>
            <a:pPr marL="285750" indent="-285750">
              <a:lnSpc>
                <a:spcPct val="90000"/>
              </a:lnSpc>
              <a:buFont typeface="Calibri"/>
              <a:buChar char="•"/>
            </a:pPr>
            <a:r>
              <a:rPr lang="en" sz="2000" b="0" dirty="0">
                <a:ea typeface="+mj-lt"/>
                <a:cs typeface="+mj-lt"/>
              </a:rPr>
              <a:t>To support our match officials &amp; to encourage new referees to come on board for the future.</a:t>
            </a:r>
            <a:endParaRPr lang="en-US" sz="2000" b="0" dirty="0">
              <a:ea typeface="+mj-lt"/>
              <a:cs typeface="+mj-lt"/>
            </a:endParaRPr>
          </a:p>
          <a:p>
            <a:pPr marL="285750" indent="-285750">
              <a:lnSpc>
                <a:spcPct val="90000"/>
              </a:lnSpc>
              <a:buFont typeface="Calibri"/>
              <a:buChar char="•"/>
            </a:pPr>
            <a:r>
              <a:rPr lang="en" sz="2000" b="0" dirty="0">
                <a:ea typeface="+mj-lt"/>
                <a:cs typeface="+mj-lt"/>
              </a:rPr>
              <a:t>To promote the importance of the GIVE RESPECT - GET RESPECT Awareness Campaign.</a:t>
            </a:r>
            <a:endParaRPr lang="en-US" sz="2000" b="0" dirty="0">
              <a:ea typeface="+mj-lt"/>
              <a:cs typeface="+mj-lt"/>
            </a:endParaRPr>
          </a:p>
          <a:p>
            <a:pPr>
              <a:lnSpc>
                <a:spcPct val="90000"/>
              </a:lnSpc>
            </a:pPr>
            <a:endParaRPr lang="en-US" sz="2000" b="0" dirty="0">
              <a:ea typeface="+mj-lt"/>
              <a:cs typeface="+mj-lt"/>
            </a:endParaRPr>
          </a:p>
          <a:p>
            <a:pPr>
              <a:lnSpc>
                <a:spcPct val="90000"/>
              </a:lnSpc>
            </a:pPr>
            <a:endParaRPr lang="en-US" sz="2000" dirty="0"/>
          </a:p>
        </p:txBody>
      </p:sp>
      <p:sp>
        <p:nvSpPr>
          <p:cNvPr id="21" name="Rectangle 20">
            <a:extLst>
              <a:ext uri="{FF2B5EF4-FFF2-40B4-BE49-F238E27FC236}">
                <a16:creationId xmlns:a16="http://schemas.microsoft.com/office/drawing/2014/main" id="{887F59F2-5FBC-40CD-AD35-376AECE49E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61264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ontent Placeholder 13">
            <a:extLst>
              <a:ext uri="{FF2B5EF4-FFF2-40B4-BE49-F238E27FC236}">
                <a16:creationId xmlns:a16="http://schemas.microsoft.com/office/drawing/2014/main" id="{1C518C4F-216C-9654-7A44-37B2E27BC7A5}"/>
              </a:ext>
            </a:extLst>
          </p:cNvPr>
          <p:cNvSpPr>
            <a:spLocks noGrp="1"/>
          </p:cNvSpPr>
          <p:nvPr>
            <p:ph idx="1"/>
          </p:nvPr>
        </p:nvSpPr>
        <p:spPr>
          <a:xfrm>
            <a:off x="791039" y="656532"/>
            <a:ext cx="6442781" cy="3016294"/>
          </a:xfrm>
        </p:spPr>
        <p:txBody>
          <a:bodyPr vert="horz" lIns="91440" tIns="45720" rIns="91440" bIns="45720" rtlCol="0" anchor="t">
            <a:normAutofit/>
          </a:bodyPr>
          <a:lstStyle/>
          <a:p>
            <a:pPr algn="ctr"/>
            <a:r>
              <a:rPr lang="en-US" sz="5400" b="1" dirty="0">
                <a:solidFill>
                  <a:srgbClr val="FF0000"/>
                </a:solidFill>
              </a:rPr>
              <a:t>Aims</a:t>
            </a:r>
          </a:p>
        </p:txBody>
      </p:sp>
      <p:pic>
        <p:nvPicPr>
          <p:cNvPr id="7" name="Picture 8" descr="A picture containing kitchenware&#10;&#10;Description automatically generated">
            <a:extLst>
              <a:ext uri="{FF2B5EF4-FFF2-40B4-BE49-F238E27FC236}">
                <a16:creationId xmlns:a16="http://schemas.microsoft.com/office/drawing/2014/main" id="{88C0AFBA-6238-437B-A632-5719ACE65F3C}"/>
              </a:ext>
            </a:extLst>
          </p:cNvPr>
          <p:cNvPicPr>
            <a:picLocks noChangeAspect="1"/>
          </p:cNvPicPr>
          <p:nvPr/>
        </p:nvPicPr>
        <p:blipFill rotWithShape="1">
          <a:blip r:embed="rId2"/>
          <a:srcRect l="29591" r="24418" b="-1"/>
          <a:stretch/>
        </p:blipFill>
        <p:spPr>
          <a:xfrm>
            <a:off x="7586236" y="657369"/>
            <a:ext cx="4081805" cy="5531495"/>
          </a:xfrm>
          <a:prstGeom prst="rect">
            <a:avLst/>
          </a:prstGeom>
        </p:spPr>
      </p:pic>
    </p:spTree>
    <p:extLst>
      <p:ext uri="{BB962C8B-B14F-4D97-AF65-F5344CB8AC3E}">
        <p14:creationId xmlns:p14="http://schemas.microsoft.com/office/powerpoint/2010/main" val="125091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EE42DCE-4A4F-44C4-84E5-261B3BEEF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F1EDBAD4-CA8E-4A37-A91C-CF0FBC51CD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7B9400-219F-8FF3-F098-B268BE2D7FE2}"/>
              </a:ext>
            </a:extLst>
          </p:cNvPr>
          <p:cNvSpPr>
            <a:spLocks noGrp="1"/>
          </p:cNvSpPr>
          <p:nvPr>
            <p:ph type="title"/>
          </p:nvPr>
        </p:nvSpPr>
        <p:spPr>
          <a:xfrm>
            <a:off x="517870" y="976160"/>
            <a:ext cx="6144230" cy="1934172"/>
          </a:xfrm>
        </p:spPr>
        <p:txBody>
          <a:bodyPr>
            <a:normAutofit/>
          </a:bodyPr>
          <a:lstStyle/>
          <a:p>
            <a:r>
              <a:rPr lang="en" dirty="0">
                <a:solidFill>
                  <a:srgbClr val="FF0000"/>
                </a:solidFill>
                <a:ea typeface="+mj-lt"/>
                <a:cs typeface="+mj-lt"/>
              </a:rPr>
              <a:t>Rules &amp; Guidance</a:t>
            </a:r>
            <a:endParaRPr lang="en-US" dirty="0">
              <a:solidFill>
                <a:srgbClr val="FF0000"/>
              </a:solidFill>
              <a:ea typeface="+mj-lt"/>
              <a:cs typeface="+mj-lt"/>
            </a:endParaRPr>
          </a:p>
        </p:txBody>
      </p:sp>
      <p:sp>
        <p:nvSpPr>
          <p:cNvPr id="19" name="Rectangle 18">
            <a:extLst>
              <a:ext uri="{FF2B5EF4-FFF2-40B4-BE49-F238E27FC236}">
                <a16:creationId xmlns:a16="http://schemas.microsoft.com/office/drawing/2014/main" id="{887F59F2-5FBC-40CD-AD35-376AECE49E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61264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A0B5EC3-17A9-BD7A-EE78-E1D876AB48F0}"/>
              </a:ext>
            </a:extLst>
          </p:cNvPr>
          <p:cNvSpPr>
            <a:spLocks noGrp="1"/>
          </p:cNvSpPr>
          <p:nvPr>
            <p:ph idx="1"/>
          </p:nvPr>
        </p:nvSpPr>
        <p:spPr>
          <a:xfrm>
            <a:off x="-57226" y="1720457"/>
            <a:ext cx="7823008" cy="3016294"/>
          </a:xfrm>
        </p:spPr>
        <p:txBody>
          <a:bodyPr vert="horz" lIns="91440" tIns="45720" rIns="91440" bIns="45720" rtlCol="0" anchor="t">
            <a:noAutofit/>
          </a:bodyPr>
          <a:lstStyle/>
          <a:p>
            <a:pPr marL="285750" indent="-285750">
              <a:lnSpc>
                <a:spcPct val="100000"/>
              </a:lnSpc>
              <a:buFont typeface="Calibri"/>
              <a:buChar char="•"/>
            </a:pPr>
            <a:r>
              <a:rPr lang="en" dirty="0">
                <a:ea typeface="+mn-lt"/>
                <a:cs typeface="+mn-lt"/>
              </a:rPr>
              <a:t>One designated coach per team can speak to players giving positive encouragement and directions during the game.</a:t>
            </a:r>
            <a:endParaRPr lang="en-US">
              <a:ea typeface="+mn-lt"/>
              <a:cs typeface="+mn-lt"/>
            </a:endParaRPr>
          </a:p>
          <a:p>
            <a:pPr marL="285750" indent="-285750">
              <a:lnSpc>
                <a:spcPct val="100000"/>
              </a:lnSpc>
              <a:buFont typeface="Calibri"/>
              <a:buChar char="•"/>
            </a:pPr>
            <a:r>
              <a:rPr lang="en" dirty="0">
                <a:ea typeface="+mn-lt"/>
                <a:cs typeface="+mn-lt"/>
              </a:rPr>
              <a:t>The designated coach to wear a bib for identification purposes.</a:t>
            </a:r>
            <a:endParaRPr lang="en-US">
              <a:ea typeface="+mn-lt"/>
              <a:cs typeface="+mn-lt"/>
            </a:endParaRPr>
          </a:p>
          <a:p>
            <a:pPr marL="285750" indent="-285750">
              <a:lnSpc>
                <a:spcPct val="100000"/>
              </a:lnSpc>
              <a:buFont typeface="Calibri"/>
              <a:buChar char="•"/>
            </a:pPr>
            <a:r>
              <a:rPr lang="en" dirty="0">
                <a:ea typeface="+mn-lt"/>
                <a:cs typeface="+mn-lt"/>
              </a:rPr>
              <a:t>Medical person may enter the field of play to attend to a player</a:t>
            </a:r>
            <a:endParaRPr lang="en-US">
              <a:ea typeface="+mn-lt"/>
              <a:cs typeface="+mn-lt"/>
            </a:endParaRPr>
          </a:p>
          <a:p>
            <a:pPr marL="285750" indent="-285750">
              <a:lnSpc>
                <a:spcPct val="100000"/>
              </a:lnSpc>
              <a:buFont typeface="Calibri"/>
              <a:buChar char="•"/>
            </a:pPr>
            <a:r>
              <a:rPr lang="en" dirty="0">
                <a:ea typeface="+mn-lt"/>
                <a:cs typeface="+mn-lt"/>
              </a:rPr>
              <a:t>All other spectators and management refrain from directing instructions to the players during play.</a:t>
            </a:r>
            <a:endParaRPr lang="en-US">
              <a:ea typeface="+mn-lt"/>
              <a:cs typeface="+mn-lt"/>
            </a:endParaRPr>
          </a:p>
          <a:p>
            <a:pPr marL="285750" indent="-285750">
              <a:lnSpc>
                <a:spcPct val="100000"/>
              </a:lnSpc>
              <a:buFont typeface="Calibri"/>
              <a:buChar char="•"/>
            </a:pPr>
            <a:r>
              <a:rPr lang="en" dirty="0">
                <a:ea typeface="+mn-lt"/>
                <a:cs typeface="+mn-lt"/>
              </a:rPr>
              <a:t>Positive clapping and cheering is permitted from all supporters.</a:t>
            </a:r>
            <a:endParaRPr lang="en-US">
              <a:ea typeface="+mn-lt"/>
              <a:cs typeface="+mn-lt"/>
            </a:endParaRPr>
          </a:p>
          <a:p>
            <a:pPr marL="285750" indent="-285750">
              <a:lnSpc>
                <a:spcPct val="100000"/>
              </a:lnSpc>
              <a:buFont typeface="Calibri"/>
              <a:buChar char="•"/>
            </a:pPr>
            <a:r>
              <a:rPr lang="en" dirty="0">
                <a:ea typeface="+mn-lt"/>
                <a:cs typeface="+mn-lt"/>
              </a:rPr>
              <a:t>Supporters should be assigned to a designated area to watch the game.</a:t>
            </a:r>
            <a:endParaRPr lang="en-US">
              <a:ea typeface="+mn-lt"/>
              <a:cs typeface="+mn-lt"/>
            </a:endParaRPr>
          </a:p>
          <a:p>
            <a:pPr marL="285750" indent="-285750">
              <a:lnSpc>
                <a:spcPct val="100000"/>
              </a:lnSpc>
              <a:buFont typeface="Calibri"/>
              <a:buChar char="•"/>
            </a:pPr>
            <a:r>
              <a:rPr lang="en" dirty="0">
                <a:ea typeface="+mn-lt"/>
                <a:cs typeface="+mn-lt"/>
              </a:rPr>
              <a:t>No encroachment onto the field of play.</a:t>
            </a:r>
            <a:endParaRPr lang="en-US">
              <a:ea typeface="+mn-lt"/>
              <a:cs typeface="+mn-lt"/>
            </a:endParaRPr>
          </a:p>
          <a:p>
            <a:pPr marL="285750" indent="-285750">
              <a:lnSpc>
                <a:spcPct val="100000"/>
              </a:lnSpc>
              <a:buFont typeface="Calibri"/>
              <a:buChar char="•"/>
            </a:pPr>
            <a:r>
              <a:rPr lang="en" dirty="0">
                <a:ea typeface="+mn-lt"/>
                <a:cs typeface="+mn-lt"/>
              </a:rPr>
              <a:t>The Referee may pause the game if the above is not</a:t>
            </a:r>
            <a:r>
              <a:rPr lang="en" sz="2400" dirty="0">
                <a:ea typeface="+mn-lt"/>
                <a:cs typeface="+mn-lt"/>
              </a:rPr>
              <a:t> adhered to.</a:t>
            </a:r>
            <a:endParaRPr lang="en-US" sz="2400" dirty="0">
              <a:ea typeface="+mn-lt"/>
              <a:cs typeface="+mn-lt"/>
            </a:endParaRPr>
          </a:p>
          <a:p>
            <a:pPr>
              <a:lnSpc>
                <a:spcPct val="100000"/>
              </a:lnSpc>
            </a:pPr>
            <a:endParaRPr lang="en-US" sz="1300">
              <a:ea typeface="+mn-lt"/>
              <a:cs typeface="+mn-lt"/>
            </a:endParaRPr>
          </a:p>
          <a:p>
            <a:pPr>
              <a:lnSpc>
                <a:spcPct val="100000"/>
              </a:lnSpc>
            </a:pPr>
            <a:endParaRPr lang="en-US" sz="1300">
              <a:ea typeface="+mn-lt"/>
              <a:cs typeface="+mn-lt"/>
            </a:endParaRPr>
          </a:p>
          <a:p>
            <a:pPr>
              <a:lnSpc>
                <a:spcPct val="100000"/>
              </a:lnSpc>
            </a:pPr>
            <a:endParaRPr lang="en-US" sz="1300"/>
          </a:p>
        </p:txBody>
      </p:sp>
      <p:pic>
        <p:nvPicPr>
          <p:cNvPr id="4" name="Picture 4" descr="Graphical user interface&#10;&#10;Description automatically generated">
            <a:extLst>
              <a:ext uri="{FF2B5EF4-FFF2-40B4-BE49-F238E27FC236}">
                <a16:creationId xmlns:a16="http://schemas.microsoft.com/office/drawing/2014/main" id="{23C4671E-6D70-C8AC-FA50-46A699EBC20F}"/>
              </a:ext>
            </a:extLst>
          </p:cNvPr>
          <p:cNvPicPr>
            <a:picLocks noChangeAspect="1"/>
          </p:cNvPicPr>
          <p:nvPr/>
        </p:nvPicPr>
        <p:blipFill rotWithShape="1">
          <a:blip r:embed="rId2"/>
          <a:srcRect l="21987" r="22741"/>
          <a:stretch/>
        </p:blipFill>
        <p:spPr>
          <a:xfrm>
            <a:off x="7586236" y="657369"/>
            <a:ext cx="4081805" cy="5531495"/>
          </a:xfrm>
          <a:prstGeom prst="rect">
            <a:avLst/>
          </a:prstGeom>
        </p:spPr>
      </p:pic>
    </p:spTree>
    <p:extLst>
      <p:ext uri="{BB962C8B-B14F-4D97-AF65-F5344CB8AC3E}">
        <p14:creationId xmlns:p14="http://schemas.microsoft.com/office/powerpoint/2010/main" val="91655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E10BDB4-64F2-477D-A03B-9F8352D5E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823F9191-ED89-4F61-8B8F-97E567D96B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D608F8B-0D21-D7D5-5B83-F36CEA2A7F96}"/>
              </a:ext>
            </a:extLst>
          </p:cNvPr>
          <p:cNvSpPr>
            <a:spLocks noGrp="1"/>
          </p:cNvSpPr>
          <p:nvPr>
            <p:ph type="title"/>
          </p:nvPr>
        </p:nvSpPr>
        <p:spPr>
          <a:xfrm>
            <a:off x="517868" y="976160"/>
            <a:ext cx="6144231" cy="1934172"/>
          </a:xfrm>
        </p:spPr>
        <p:txBody>
          <a:bodyPr>
            <a:normAutofit/>
          </a:bodyPr>
          <a:lstStyle/>
          <a:p>
            <a:pPr>
              <a:lnSpc>
                <a:spcPct val="90000"/>
              </a:lnSpc>
            </a:pPr>
            <a:endParaRPr lang="en-US" sz="4400" b="0" dirty="0">
              <a:solidFill>
                <a:srgbClr val="FF0000"/>
              </a:solidFill>
              <a:ea typeface="+mj-lt"/>
              <a:cs typeface="+mj-lt"/>
            </a:endParaRPr>
          </a:p>
          <a:p>
            <a:pPr>
              <a:lnSpc>
                <a:spcPct val="90000"/>
              </a:lnSpc>
            </a:pPr>
            <a:r>
              <a:rPr lang="en" sz="4400" dirty="0">
                <a:solidFill>
                  <a:srgbClr val="FF0000"/>
                </a:solidFill>
                <a:ea typeface="+mj-lt"/>
                <a:cs typeface="+mj-lt"/>
              </a:rPr>
              <a:t>Benefit to the Young Player</a:t>
            </a:r>
            <a:endParaRPr lang="en-US" sz="4400" dirty="0">
              <a:solidFill>
                <a:srgbClr val="FF0000"/>
              </a:solidFill>
              <a:ea typeface="+mj-lt"/>
              <a:cs typeface="+mj-lt"/>
            </a:endParaRPr>
          </a:p>
          <a:p>
            <a:pPr>
              <a:lnSpc>
                <a:spcPct val="90000"/>
              </a:lnSpc>
            </a:pPr>
            <a:endParaRPr lang="en-US" sz="4200"/>
          </a:p>
        </p:txBody>
      </p:sp>
      <p:sp>
        <p:nvSpPr>
          <p:cNvPr id="22" name="Rectangle 21">
            <a:extLst>
              <a:ext uri="{FF2B5EF4-FFF2-40B4-BE49-F238E27FC236}">
                <a16:creationId xmlns:a16="http://schemas.microsoft.com/office/drawing/2014/main" id="{887F59F2-5FBC-40CD-AD35-376AECE49E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8" y="508090"/>
            <a:ext cx="61264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133035C-46AF-4B6B-A264-C0D48C50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28379" y="610900"/>
            <a:ext cx="3939220" cy="4646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Text&#10;&#10;Description automatically generated">
            <a:extLst>
              <a:ext uri="{FF2B5EF4-FFF2-40B4-BE49-F238E27FC236}">
                <a16:creationId xmlns:a16="http://schemas.microsoft.com/office/drawing/2014/main" id="{A965D2D0-1AB8-5D1D-D109-9959180745B6}"/>
              </a:ext>
            </a:extLst>
          </p:cNvPr>
          <p:cNvPicPr>
            <a:picLocks noChangeAspect="1"/>
          </p:cNvPicPr>
          <p:nvPr/>
        </p:nvPicPr>
        <p:blipFill rotWithShape="1">
          <a:blip r:embed="rId2"/>
          <a:srcRect r="3" b="23786"/>
          <a:stretch/>
        </p:blipFill>
        <p:spPr>
          <a:xfrm>
            <a:off x="517868" y="3102455"/>
            <a:ext cx="6144231" cy="3125836"/>
          </a:xfrm>
          <a:prstGeom prst="rect">
            <a:avLst/>
          </a:prstGeom>
        </p:spPr>
      </p:pic>
      <p:sp>
        <p:nvSpPr>
          <p:cNvPr id="3" name="Content Placeholder 2">
            <a:extLst>
              <a:ext uri="{FF2B5EF4-FFF2-40B4-BE49-F238E27FC236}">
                <a16:creationId xmlns:a16="http://schemas.microsoft.com/office/drawing/2014/main" id="{D5D95487-9616-F7E4-424C-08E7683BFD35}"/>
              </a:ext>
            </a:extLst>
          </p:cNvPr>
          <p:cNvSpPr>
            <a:spLocks noGrp="1"/>
          </p:cNvSpPr>
          <p:nvPr>
            <p:ph idx="1"/>
          </p:nvPr>
        </p:nvSpPr>
        <p:spPr>
          <a:xfrm>
            <a:off x="7732100" y="976160"/>
            <a:ext cx="4272707" cy="5241458"/>
          </a:xfrm>
        </p:spPr>
        <p:txBody>
          <a:bodyPr vert="horz" lIns="91440" tIns="45720" rIns="91440" bIns="45720" rtlCol="0" anchor="t">
            <a:noAutofit/>
          </a:bodyPr>
          <a:lstStyle/>
          <a:p>
            <a:pPr marL="285750" indent="-285750">
              <a:lnSpc>
                <a:spcPct val="100000"/>
              </a:lnSpc>
              <a:buFont typeface="Calibri"/>
              <a:buChar char="•"/>
            </a:pPr>
            <a:r>
              <a:rPr lang="en" dirty="0">
                <a:ea typeface="+mn-lt"/>
                <a:cs typeface="+mn-lt"/>
              </a:rPr>
              <a:t>With the sideline quiet our young players can think and focus on what they are about to do.</a:t>
            </a:r>
            <a:endParaRPr lang="en-US" dirty="0">
              <a:ea typeface="+mn-lt"/>
              <a:cs typeface="+mn-lt"/>
            </a:endParaRPr>
          </a:p>
          <a:p>
            <a:pPr marL="285750" indent="-285750">
              <a:lnSpc>
                <a:spcPct val="100000"/>
              </a:lnSpc>
              <a:buFont typeface="Calibri"/>
              <a:buChar char="•"/>
            </a:pPr>
            <a:r>
              <a:rPr lang="en" dirty="0">
                <a:ea typeface="+mn-lt"/>
                <a:cs typeface="+mn-lt"/>
              </a:rPr>
              <a:t>Young players will have more opportunities to communicate with each other on the field of play.</a:t>
            </a:r>
            <a:endParaRPr lang="en-US" dirty="0">
              <a:ea typeface="+mn-lt"/>
              <a:cs typeface="+mn-lt"/>
            </a:endParaRPr>
          </a:p>
          <a:p>
            <a:pPr marL="285750" indent="-285750">
              <a:lnSpc>
                <a:spcPct val="100000"/>
              </a:lnSpc>
              <a:buFont typeface="Calibri"/>
              <a:buChar char="•"/>
            </a:pPr>
            <a:r>
              <a:rPr lang="en" dirty="0">
                <a:ea typeface="+mn-lt"/>
                <a:cs typeface="+mn-lt"/>
              </a:rPr>
              <a:t>A quieter Side-line will enable our young players to develop his own decision making as well as problem solving &amp; communication skills.</a:t>
            </a:r>
            <a:endParaRPr lang="en-US" dirty="0">
              <a:ea typeface="+mn-lt"/>
              <a:cs typeface="+mn-lt"/>
            </a:endParaRPr>
          </a:p>
          <a:p>
            <a:pPr marL="285750" indent="-285750">
              <a:lnSpc>
                <a:spcPct val="100000"/>
              </a:lnSpc>
              <a:buFont typeface="Calibri"/>
              <a:buChar char="•"/>
            </a:pPr>
            <a:r>
              <a:rPr lang="en" dirty="0">
                <a:ea typeface="+mn-lt"/>
                <a:cs typeface="+mn-lt"/>
              </a:rPr>
              <a:t>The young player can make mistakes without fear of criticism.</a:t>
            </a:r>
            <a:endParaRPr lang="en-US" dirty="0">
              <a:ea typeface="+mn-lt"/>
              <a:cs typeface="+mn-lt"/>
            </a:endParaRPr>
          </a:p>
          <a:p>
            <a:pPr marL="285750" indent="-285750">
              <a:lnSpc>
                <a:spcPct val="100000"/>
              </a:lnSpc>
              <a:buFont typeface="Calibri"/>
              <a:buChar char="•"/>
            </a:pPr>
            <a:r>
              <a:rPr lang="en" dirty="0">
                <a:ea typeface="+mn-lt"/>
                <a:cs typeface="+mn-lt"/>
              </a:rPr>
              <a:t>A Silent Side-line will help ease any pressure on the young player and will allow him to simply play.</a:t>
            </a:r>
            <a:endParaRPr lang="en-US" dirty="0">
              <a:ea typeface="+mn-lt"/>
              <a:cs typeface="+mn-lt"/>
            </a:endParaRPr>
          </a:p>
          <a:p>
            <a:pPr>
              <a:lnSpc>
                <a:spcPct val="100000"/>
              </a:lnSpc>
            </a:pPr>
            <a:endParaRPr lang="en-US" sz="1700"/>
          </a:p>
        </p:txBody>
      </p:sp>
    </p:spTree>
    <p:extLst>
      <p:ext uri="{BB962C8B-B14F-4D97-AF65-F5344CB8AC3E}">
        <p14:creationId xmlns:p14="http://schemas.microsoft.com/office/powerpoint/2010/main" val="1541702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EE42DCE-4A4F-44C4-84E5-261B3BEEF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70060DE-C60D-5C3C-97F5-AF25303BABE7}"/>
              </a:ext>
            </a:extLst>
          </p:cNvPr>
          <p:cNvSpPr>
            <a:spLocks noGrp="1"/>
          </p:cNvSpPr>
          <p:nvPr>
            <p:ph type="title"/>
          </p:nvPr>
        </p:nvSpPr>
        <p:spPr>
          <a:xfrm>
            <a:off x="517870" y="1709405"/>
            <a:ext cx="6144230" cy="1934172"/>
          </a:xfrm>
        </p:spPr>
        <p:txBody>
          <a:bodyPr>
            <a:noAutofit/>
          </a:bodyPr>
          <a:lstStyle/>
          <a:p>
            <a:pPr>
              <a:lnSpc>
                <a:spcPct val="90000"/>
              </a:lnSpc>
            </a:pPr>
            <a:r>
              <a:rPr lang="en" sz="3600" b="0" dirty="0">
                <a:ea typeface="+mj-lt"/>
                <a:cs typeface="+mj-lt"/>
              </a:rPr>
              <a:t>Mayo GAA want to ensure that all our underage games are promoted and played in a positive, fair and enjoyable manner where Players, Coaches, Spectators and Referees Give Respect - Get Respect from each other.</a:t>
            </a:r>
            <a:endParaRPr lang="en-US" sz="3600" b="0" dirty="0">
              <a:ea typeface="+mj-lt"/>
              <a:cs typeface="+mj-lt"/>
            </a:endParaRPr>
          </a:p>
        </p:txBody>
      </p:sp>
      <p:sp>
        <p:nvSpPr>
          <p:cNvPr id="24" name="Rectangle 23">
            <a:extLst>
              <a:ext uri="{FF2B5EF4-FFF2-40B4-BE49-F238E27FC236}">
                <a16:creationId xmlns:a16="http://schemas.microsoft.com/office/drawing/2014/main" id="{887F59F2-5FBC-40CD-AD35-376AECE49E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61264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18">
            <a:extLst>
              <a:ext uri="{FF2B5EF4-FFF2-40B4-BE49-F238E27FC236}">
                <a16:creationId xmlns:a16="http://schemas.microsoft.com/office/drawing/2014/main" id="{71C6BA9E-85E0-FC5E-A83D-11C276304297}"/>
              </a:ext>
            </a:extLst>
          </p:cNvPr>
          <p:cNvSpPr>
            <a:spLocks noGrp="1"/>
          </p:cNvSpPr>
          <p:nvPr>
            <p:ph idx="1"/>
          </p:nvPr>
        </p:nvSpPr>
        <p:spPr>
          <a:xfrm>
            <a:off x="517869" y="3172570"/>
            <a:ext cx="6126480" cy="3016294"/>
          </a:xfrm>
        </p:spPr>
        <p:txBody>
          <a:bodyPr>
            <a:normAutofit/>
          </a:bodyPr>
          <a:lstStyle/>
          <a:p>
            <a:endParaRPr lang="en-US"/>
          </a:p>
        </p:txBody>
      </p:sp>
      <p:pic>
        <p:nvPicPr>
          <p:cNvPr id="4" name="Picture 4" descr="Logo&#10;&#10;Description automatically generated">
            <a:extLst>
              <a:ext uri="{FF2B5EF4-FFF2-40B4-BE49-F238E27FC236}">
                <a16:creationId xmlns:a16="http://schemas.microsoft.com/office/drawing/2014/main" id="{82111E65-8149-56D9-A5ED-30FD0A3F40F2}"/>
              </a:ext>
            </a:extLst>
          </p:cNvPr>
          <p:cNvPicPr>
            <a:picLocks noChangeAspect="1"/>
          </p:cNvPicPr>
          <p:nvPr/>
        </p:nvPicPr>
        <p:blipFill>
          <a:blip r:embed="rId2"/>
          <a:stretch>
            <a:fillRect/>
          </a:stretch>
        </p:blipFill>
        <p:spPr>
          <a:xfrm>
            <a:off x="6930064" y="2421217"/>
            <a:ext cx="5020956" cy="2425846"/>
          </a:xfrm>
          <a:prstGeom prst="rect">
            <a:avLst/>
          </a:prstGeom>
        </p:spPr>
      </p:pic>
      <p:sp>
        <p:nvSpPr>
          <p:cNvPr id="26" name="Rectangle 25">
            <a:extLst>
              <a:ext uri="{FF2B5EF4-FFF2-40B4-BE49-F238E27FC236}">
                <a16:creationId xmlns:a16="http://schemas.microsoft.com/office/drawing/2014/main" id="{3E15BE8C-FCAB-4469-9B7C-48B492E537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68867" y="6209925"/>
            <a:ext cx="402336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26712"/>
      </p:ext>
    </p:extLst>
  </p:cSld>
  <p:clrMapOvr>
    <a:masterClrMapping/>
  </p:clrMapOvr>
</p:sld>
</file>

<file path=ppt/theme/theme1.xml><?xml version="1.0" encoding="utf-8"?>
<a:theme xmlns:a="http://schemas.openxmlformats.org/drawingml/2006/main" name="GestaltVTI">
  <a:themeElements>
    <a:clrScheme name="Custom 86">
      <a:dk1>
        <a:srgbClr val="000000"/>
      </a:dk1>
      <a:lt1>
        <a:sysClr val="window" lastClr="FFFFFF"/>
      </a:lt1>
      <a:dk2>
        <a:srgbClr val="262626"/>
      </a:dk2>
      <a:lt2>
        <a:srgbClr val="F7F7F7"/>
      </a:lt2>
      <a:accent1>
        <a:srgbClr val="EBA000"/>
      </a:accent1>
      <a:accent2>
        <a:srgbClr val="00BAC8"/>
      </a:accent2>
      <a:accent3>
        <a:srgbClr val="E64823"/>
      </a:accent3>
      <a:accent4>
        <a:srgbClr val="4D5AFF"/>
      </a:accent4>
      <a:accent5>
        <a:srgbClr val="FE5D21"/>
      </a:accent5>
      <a:accent6>
        <a:srgbClr val="00C777"/>
      </a:accent6>
      <a:hlink>
        <a:srgbClr val="2998E3"/>
      </a:hlink>
      <a:folHlink>
        <a:srgbClr val="939393"/>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408</Words>
  <Application>Microsoft Office PowerPoint</Application>
  <PresentationFormat>Widescreen</PresentationFormat>
  <Paragraphs>33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Bierstadt</vt:lpstr>
      <vt:lpstr>Calibri</vt:lpstr>
      <vt:lpstr>GestaltVTI</vt:lpstr>
      <vt:lpstr>Silent Side-line”</vt:lpstr>
      <vt:lpstr>  To promote a positive, fair and enjoyable environment in our games. To eliminate any negative behaviour towards and between players, match officials and supporters. To encourage parents not to get emotionally involved in the game. To allow the children's voices to be heard when playing our games. To enable young players to develop their communication &amp; decision making skills. To allow our young players to make mistakes without fear of being ridiculed. To remove any pressure on players during games. To support our match officials &amp; to encourage new referees to come on board for the future. To promote the importance of the GIVE RESPECT - GET RESPECT Awareness Campaign.  </vt:lpstr>
      <vt:lpstr>Rules &amp; Guidance</vt:lpstr>
      <vt:lpstr> Benefit to the Young Player </vt:lpstr>
      <vt:lpstr>Mayo GAA want to ensure that all our underage games are promoted and played in a positive, fair and enjoyable manner where Players, Coaches, Spectators and Referees Give Respect - Get Respect from each other.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dc:creator>
  <cp:lastModifiedBy>Assistant Secretary Mayo</cp:lastModifiedBy>
  <cp:revision>88</cp:revision>
  <dcterms:created xsi:type="dcterms:W3CDTF">2023-03-12T21:22:54Z</dcterms:created>
  <dcterms:modified xsi:type="dcterms:W3CDTF">2023-03-29T15:43:00Z</dcterms:modified>
</cp:coreProperties>
</file>